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6238" r:id="rId1"/>
  </p:sldMasterIdLst>
  <p:notesMasterIdLst>
    <p:notesMasterId r:id="rId29"/>
  </p:notesMasterIdLst>
  <p:handoutMasterIdLst>
    <p:handoutMasterId r:id="rId30"/>
  </p:handoutMasterIdLst>
  <p:sldIdLst>
    <p:sldId id="1476" r:id="rId2"/>
    <p:sldId id="1479" r:id="rId3"/>
    <p:sldId id="1480" r:id="rId4"/>
    <p:sldId id="1532" r:id="rId5"/>
    <p:sldId id="1535" r:id="rId6"/>
    <p:sldId id="1536" r:id="rId7"/>
    <p:sldId id="1538" r:id="rId8"/>
    <p:sldId id="1537" r:id="rId9"/>
    <p:sldId id="1488" r:id="rId10"/>
    <p:sldId id="1544" r:id="rId11"/>
    <p:sldId id="1545" r:id="rId12"/>
    <p:sldId id="1546" r:id="rId13"/>
    <p:sldId id="1547" r:id="rId14"/>
    <p:sldId id="1548" r:id="rId15"/>
    <p:sldId id="1549" r:id="rId16"/>
    <p:sldId id="1550" r:id="rId17"/>
    <p:sldId id="1551" r:id="rId18"/>
    <p:sldId id="1555" r:id="rId19"/>
    <p:sldId id="1559" r:id="rId20"/>
    <p:sldId id="1560" r:id="rId21"/>
    <p:sldId id="1481" r:id="rId22"/>
    <p:sldId id="1556" r:id="rId23"/>
    <p:sldId id="1558" r:id="rId24"/>
    <p:sldId id="1557" r:id="rId25"/>
    <p:sldId id="1486" r:id="rId26"/>
    <p:sldId id="1529" r:id="rId27"/>
    <p:sldId id="1527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charset="0"/>
        <a:ea typeface="ＭＳ Ｐゴシック" charset="0"/>
        <a:cs typeface="ＭＳ Ｐゴシック" charset="0"/>
      </a:defRPr>
    </a:lvl1pPr>
    <a:lvl2pPr marL="442844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charset="0"/>
        <a:ea typeface="ＭＳ Ｐゴシック" charset="0"/>
        <a:cs typeface="ＭＳ Ｐゴシック" charset="0"/>
      </a:defRPr>
    </a:lvl2pPr>
    <a:lvl3pPr marL="899975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charset="0"/>
        <a:ea typeface="ＭＳ Ｐゴシック" charset="0"/>
        <a:cs typeface="ＭＳ Ｐゴシック" charset="0"/>
      </a:defRPr>
    </a:lvl3pPr>
    <a:lvl4pPr marL="1357105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charset="0"/>
        <a:ea typeface="ＭＳ Ｐゴシック" charset="0"/>
        <a:cs typeface="ＭＳ Ｐゴシック" charset="0"/>
      </a:defRPr>
    </a:lvl4pPr>
    <a:lvl5pPr marL="1814234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charset="0"/>
        <a:ea typeface="ＭＳ Ｐゴシック" charset="0"/>
        <a:cs typeface="ＭＳ Ｐゴシック" charset="0"/>
      </a:defRPr>
    </a:lvl5pPr>
    <a:lvl6pPr marL="2285649" algn="l" defTabSz="457130" rtl="0" eaLnBrk="1" latinLnBrk="0" hangingPunct="1">
      <a:defRPr kern="1200">
        <a:solidFill>
          <a:schemeClr val="tx1"/>
        </a:solidFill>
        <a:latin typeface="Garamond" charset="0"/>
        <a:ea typeface="ＭＳ Ｐゴシック" charset="0"/>
        <a:cs typeface="ＭＳ Ｐゴシック" charset="0"/>
      </a:defRPr>
    </a:lvl6pPr>
    <a:lvl7pPr marL="2742780" algn="l" defTabSz="457130" rtl="0" eaLnBrk="1" latinLnBrk="0" hangingPunct="1">
      <a:defRPr kern="1200">
        <a:solidFill>
          <a:schemeClr val="tx1"/>
        </a:solidFill>
        <a:latin typeface="Garamond" charset="0"/>
        <a:ea typeface="ＭＳ Ｐゴシック" charset="0"/>
        <a:cs typeface="ＭＳ Ｐゴシック" charset="0"/>
      </a:defRPr>
    </a:lvl7pPr>
    <a:lvl8pPr marL="3199908" algn="l" defTabSz="457130" rtl="0" eaLnBrk="1" latinLnBrk="0" hangingPunct="1">
      <a:defRPr kern="1200">
        <a:solidFill>
          <a:schemeClr val="tx1"/>
        </a:solidFill>
        <a:latin typeface="Garamond" charset="0"/>
        <a:ea typeface="ＭＳ Ｐゴシック" charset="0"/>
        <a:cs typeface="ＭＳ Ｐゴシック" charset="0"/>
      </a:defRPr>
    </a:lvl8pPr>
    <a:lvl9pPr marL="3657039" algn="l" defTabSz="457130" rtl="0" eaLnBrk="1" latinLnBrk="0" hangingPunct="1">
      <a:defRPr kern="1200">
        <a:solidFill>
          <a:schemeClr val="tx1"/>
        </a:solidFill>
        <a:latin typeface="Garamond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B00"/>
    <a:srgbClr val="FFF893"/>
    <a:srgbClr val="808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74" autoAdjust="0"/>
    <p:restoredTop sz="78912" autoAdjust="0"/>
  </p:normalViewPr>
  <p:slideViewPr>
    <p:cSldViewPr>
      <p:cViewPr varScale="1">
        <p:scale>
          <a:sx n="100" d="100"/>
          <a:sy n="100" d="100"/>
        </p:scale>
        <p:origin x="185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3" d="100"/>
        <a:sy n="163" d="100"/>
      </p:scale>
      <p:origin x="0" y="10064"/>
    </p:cViewPr>
  </p:sorterViewPr>
  <p:notesViewPr>
    <p:cSldViewPr>
      <p:cViewPr varScale="1">
        <p:scale>
          <a:sx n="116" d="100"/>
          <a:sy n="116" d="100"/>
        </p:scale>
        <p:origin x="-3096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8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8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9640161-0A40-BE42-B31F-D522100B07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62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1459BA0-D7D2-E44E-9AF3-0ED626F72F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8189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4284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89997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571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1423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3075" algn="l" defTabSz="456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696" algn="l" defTabSz="456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307" algn="l" defTabSz="456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2925" algn="l" defTabSz="456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Einstein was right (solving for the infinite universe), then wrong (unwilling to accept the expanding universe), then right again (cosmological constant to explain accelerating universe).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459BA0-D7D2-E44E-9AF3-0ED626F72F2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15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459BA0-D7D2-E44E-9AF3-0ED626F72F2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225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(1), neutrino escape at 1 second, (2) nuclear fusion between 3 and 4 min, explain Helium excess, (3) deuterium is a fossil and can be used to present day matter density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459BA0-D7D2-E44E-9AF3-0ED626F72F2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87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What will happen if the universe continues expanding and stretching (distance between stars and galaxies, stars-&gt;WD, NS-&gt;black out, BD the last become, then all black out! (Class activity)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459BA0-D7D2-E44E-9AF3-0ED626F72F2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37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abyss.uoregon.edu</a:t>
            </a:r>
            <a:r>
              <a:rPr lang="en-US" dirty="0"/>
              <a:t>/~</a:t>
            </a:r>
            <a:r>
              <a:rPr lang="en-US" dirty="0" err="1"/>
              <a:t>js</a:t>
            </a:r>
            <a:r>
              <a:rPr lang="en-US" dirty="0"/>
              <a:t>/ast123/lectures/lec16.html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59BA0-D7D2-E44E-9AF3-0ED626F72F2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76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D1B80449-9C09-404A-B52B-A94726CF40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0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2FD1C258-18C7-D54E-92FE-15359508E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9CEF9525-B9AF-E644-AC49-7515BB84C0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0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C573F31C-CE83-7749-B477-AE41E3221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88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735F4E76-3FE6-2445-939A-5A16BA03BD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2B9B447D-FB5E-B148-AB3C-57DE3B280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2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2" indent="0">
              <a:buNone/>
              <a:defRPr sz="1800" b="1"/>
            </a:lvl3pPr>
            <a:lvl4pPr marL="1371320" indent="0">
              <a:buNone/>
              <a:defRPr sz="1600" b="1"/>
            </a:lvl4pPr>
            <a:lvl5pPr marL="1828426" indent="0">
              <a:buNone/>
              <a:defRPr sz="1600" b="1"/>
            </a:lvl5pPr>
            <a:lvl6pPr marL="2285532" indent="0">
              <a:buNone/>
              <a:defRPr sz="1600" b="1"/>
            </a:lvl6pPr>
            <a:lvl7pPr marL="2742640" indent="0">
              <a:buNone/>
              <a:defRPr sz="1600" b="1"/>
            </a:lvl7pPr>
            <a:lvl8pPr marL="3199744" indent="0">
              <a:buNone/>
              <a:defRPr sz="1600" b="1"/>
            </a:lvl8pPr>
            <a:lvl9pPr marL="365685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2" indent="0">
              <a:buNone/>
              <a:defRPr sz="1800" b="1"/>
            </a:lvl3pPr>
            <a:lvl4pPr marL="1371320" indent="0">
              <a:buNone/>
              <a:defRPr sz="1600" b="1"/>
            </a:lvl4pPr>
            <a:lvl5pPr marL="1828426" indent="0">
              <a:buNone/>
              <a:defRPr sz="1600" b="1"/>
            </a:lvl5pPr>
            <a:lvl6pPr marL="2285532" indent="0">
              <a:buNone/>
              <a:defRPr sz="1600" b="1"/>
            </a:lvl6pPr>
            <a:lvl7pPr marL="2742640" indent="0">
              <a:buNone/>
              <a:defRPr sz="1600" b="1"/>
            </a:lvl7pPr>
            <a:lvl8pPr marL="3199744" indent="0">
              <a:buNone/>
              <a:defRPr sz="1600" b="1"/>
            </a:lvl8pPr>
            <a:lvl9pPr marL="365685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066649A4-88E7-3043-8FFD-25FCDCF7D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7A836BFF-3050-074A-AA59-F4CAA13557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9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776F35DB-948F-2E49-A700-6816E176B0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6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2" indent="0">
              <a:buNone/>
              <a:defRPr sz="1000"/>
            </a:lvl3pPr>
            <a:lvl4pPr marL="1371320" indent="0">
              <a:buNone/>
              <a:defRPr sz="900"/>
            </a:lvl4pPr>
            <a:lvl5pPr marL="1828426" indent="0">
              <a:buNone/>
              <a:defRPr sz="900"/>
            </a:lvl5pPr>
            <a:lvl6pPr marL="2285532" indent="0">
              <a:buNone/>
              <a:defRPr sz="900"/>
            </a:lvl6pPr>
            <a:lvl7pPr marL="2742640" indent="0">
              <a:buNone/>
              <a:defRPr sz="900"/>
            </a:lvl7pPr>
            <a:lvl8pPr marL="3199744" indent="0">
              <a:buNone/>
              <a:defRPr sz="900"/>
            </a:lvl8pPr>
            <a:lvl9pPr marL="365685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90433197-0563-094A-95C5-F7CCD0FFEE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8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06" indent="0">
              <a:buNone/>
              <a:defRPr sz="2800"/>
            </a:lvl2pPr>
            <a:lvl3pPr marL="914212" indent="0">
              <a:buNone/>
              <a:defRPr sz="2400"/>
            </a:lvl3pPr>
            <a:lvl4pPr marL="1371320" indent="0">
              <a:buNone/>
              <a:defRPr sz="2000"/>
            </a:lvl4pPr>
            <a:lvl5pPr marL="1828426" indent="0">
              <a:buNone/>
              <a:defRPr sz="2000"/>
            </a:lvl5pPr>
            <a:lvl6pPr marL="2285532" indent="0">
              <a:buNone/>
              <a:defRPr sz="2000"/>
            </a:lvl6pPr>
            <a:lvl7pPr marL="2742640" indent="0">
              <a:buNone/>
              <a:defRPr sz="2000"/>
            </a:lvl7pPr>
            <a:lvl8pPr marL="3199744" indent="0">
              <a:buNone/>
              <a:defRPr sz="2000"/>
            </a:lvl8pPr>
            <a:lvl9pPr marL="365685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2" indent="0">
              <a:buNone/>
              <a:defRPr sz="1000"/>
            </a:lvl3pPr>
            <a:lvl4pPr marL="1371320" indent="0">
              <a:buNone/>
              <a:defRPr sz="900"/>
            </a:lvl4pPr>
            <a:lvl5pPr marL="1828426" indent="0">
              <a:buNone/>
              <a:defRPr sz="900"/>
            </a:lvl5pPr>
            <a:lvl6pPr marL="2285532" indent="0">
              <a:buNone/>
              <a:defRPr sz="900"/>
            </a:lvl6pPr>
            <a:lvl7pPr marL="2742640" indent="0">
              <a:buNone/>
              <a:defRPr sz="900"/>
            </a:lvl7pPr>
            <a:lvl8pPr marL="3199744" indent="0">
              <a:buNone/>
              <a:defRPr sz="900"/>
            </a:lvl8pPr>
            <a:lvl9pPr marL="365685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08435" eaLnBrk="1">
              <a:defRPr>
                <a:latin typeface="Helvetica Light" charset="0"/>
              </a:defRPr>
            </a:lvl1pPr>
          </a:lstStyle>
          <a:p>
            <a:pPr>
              <a:defRPr/>
            </a:pPr>
            <a:fld id="{2C36B2AC-0A03-5743-8970-D85958B2C0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4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647" y="274588"/>
            <a:ext cx="822870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1" tIns="45711" rIns="91421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647" y="1600648"/>
            <a:ext cx="8228707" cy="452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648" y="6356822"/>
            <a:ext cx="2133079" cy="365001"/>
          </a:xfrm>
          <a:prstGeom prst="rect">
            <a:avLst/>
          </a:prstGeom>
        </p:spPr>
        <p:txBody>
          <a:bodyPr vert="horz" lIns="91421" tIns="45711" rIns="91421" bIns="45711" rtlCol="0" anchor="ctr"/>
          <a:lstStyle>
            <a:lvl1pPr algn="l" defTabSz="642816" eaLnBrk="0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</a:defRPr>
            </a:lvl1pPr>
          </a:lstStyle>
          <a:p>
            <a:pPr hangingPunct="0">
              <a:defRPr/>
            </a:pPr>
            <a:endParaRPr lang="en-US">
              <a:sym typeface="Helvetica Light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76" y="6356822"/>
            <a:ext cx="2895451" cy="365001"/>
          </a:xfrm>
          <a:prstGeom prst="rect">
            <a:avLst/>
          </a:prstGeom>
        </p:spPr>
        <p:txBody>
          <a:bodyPr vert="horz" lIns="91421" tIns="45711" rIns="91421" bIns="45711" rtlCol="0" anchor="ctr"/>
          <a:lstStyle>
            <a:lvl1pPr algn="ctr" defTabSz="642816" eaLnBrk="0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</a:defRPr>
            </a:lvl1pPr>
          </a:lstStyle>
          <a:p>
            <a:pPr hangingPunct="0">
              <a:defRPr/>
            </a:pPr>
            <a:endParaRPr lang="en-US">
              <a:sym typeface="Helvetica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75" y="6356822"/>
            <a:ext cx="2133079" cy="365001"/>
          </a:xfrm>
          <a:prstGeom prst="rect">
            <a:avLst/>
          </a:prstGeom>
        </p:spPr>
        <p:txBody>
          <a:bodyPr vert="horz" lIns="91421" tIns="45711" rIns="91421" bIns="45711" rtlCol="0" anchor="ctr"/>
          <a:lstStyle>
            <a:lvl1pPr algn="r" defTabSz="642816" eaLnBrk="0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</a:defRPr>
            </a:lvl1pPr>
          </a:lstStyle>
          <a:p>
            <a:pPr hangingPunct="0">
              <a:defRPr/>
            </a:pPr>
            <a:fld id="{43BCA482-4D49-194E-9DE3-8770A80E4E17}" type="slidenum">
              <a:rPr lang="en-US">
                <a:sym typeface="Helvetica Light" charset="0"/>
              </a:rPr>
              <a:pPr hangingPunct="0">
                <a:defRPr/>
              </a:pPr>
              <a:t>‹#›</a:t>
            </a:fld>
            <a:endParaRPr lang="en-US"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9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39" r:id="rId1"/>
    <p:sldLayoutId id="2147486240" r:id="rId2"/>
    <p:sldLayoutId id="2147486241" r:id="rId3"/>
    <p:sldLayoutId id="2147486242" r:id="rId4"/>
    <p:sldLayoutId id="2147486243" r:id="rId5"/>
    <p:sldLayoutId id="2147486244" r:id="rId6"/>
    <p:sldLayoutId id="2147486245" r:id="rId7"/>
    <p:sldLayoutId id="2147486246" r:id="rId8"/>
    <p:sldLayoutId id="2147486247" r:id="rId9"/>
    <p:sldLayoutId id="2147486248" r:id="rId10"/>
    <p:sldLayoutId id="2147486249" r:id="rId11"/>
  </p:sldLayoutIdLst>
  <p:txStyles>
    <p:titleStyle>
      <a:lvl1pPr algn="ctr" defTabSz="455375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537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537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537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537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106" algn="ctr" defTabSz="45710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212" algn="ctr" defTabSz="45710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320" algn="ctr" defTabSz="45710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426" algn="ctr" defTabSz="45710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1531" indent="-341531" algn="l" defTabSz="45537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1100" indent="-283493" algn="l" defTabSz="45537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0669" indent="-226571" algn="l" defTabSz="45537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98275" indent="-226571" algn="l" defTabSz="45537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5882" indent="-226571" algn="l" defTabSz="455375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087" indent="-228552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92" indent="-228552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9" indent="-228552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04" indent="-228552" algn="l" defTabSz="4571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2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6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2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0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44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52" algn="l" defTabSz="4571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2.pn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3tCMd1ytvW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ary_system" TargetMode="External"/><Relationship Id="rId2" Type="http://schemas.openxmlformats.org/officeDocument/2006/relationships/hyperlink" Target="https://en.wikipedia.org/wiki/Supernov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hite_dwarf" TargetMode="External"/><Relationship Id="rId4" Type="http://schemas.openxmlformats.org/officeDocument/2006/relationships/hyperlink" Target="https://en.wikipedia.org/wiki/Sta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UE_LUqcTvM&amp;t=623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588"/>
            <a:ext cx="8712967" cy="1143000"/>
          </a:xfrm>
        </p:spPr>
        <p:txBody>
          <a:bodyPr/>
          <a:lstStyle/>
          <a:p>
            <a:r>
              <a:rPr lang="en-US" dirty="0"/>
              <a:t>The beginning of modern cosmology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692" r="-2692"/>
          <a:stretch>
            <a:fillRect/>
          </a:stretch>
        </p:blipFill>
        <p:spPr>
          <a:xfrm>
            <a:off x="467544" y="1268760"/>
            <a:ext cx="8228707" cy="4525119"/>
          </a:xfrm>
        </p:spPr>
      </p:pic>
      <p:sp>
        <p:nvSpPr>
          <p:cNvPr id="5" name="TextBox 4"/>
          <p:cNvSpPr txBox="1"/>
          <p:nvPr/>
        </p:nvSpPr>
        <p:spPr>
          <a:xfrm>
            <a:off x="1259632" y="5805264"/>
            <a:ext cx="6643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Einstein was right (solving for the infinite universe), </a:t>
            </a:r>
          </a:p>
          <a:p>
            <a:r>
              <a:rPr lang="en-US" dirty="0"/>
              <a:t>then wrong (unwilling to accept the expanding universe), </a:t>
            </a:r>
          </a:p>
          <a:p>
            <a:r>
              <a:rPr lang="en-US" dirty="0"/>
              <a:t>then right again (cosmological constant to explain accelerating universe).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9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070073-C5A8-104A-8FA0-03B23E58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797" y="1221791"/>
            <a:ext cx="2920140" cy="3213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redshift at the epoch of recombination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D505-50AD-A64D-8BA4-A7FBD8338663}"/>
                  </a:ext>
                </a:extLst>
              </p:cNvPr>
              <p:cNvSpPr txBox="1"/>
              <p:nvPr/>
            </p:nvSpPr>
            <p:spPr>
              <a:xfrm>
                <a:off x="1188992" y="2871800"/>
                <a:ext cx="176683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At recombination</a:t>
                </a:r>
              </a:p>
              <a:p>
                <a:r>
                  <a:rPr lang="en-US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 ~ 3000 K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~ 1 um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D505-50AD-A64D-8BA4-A7FBD833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92" y="2871800"/>
                <a:ext cx="1766830" cy="923330"/>
              </a:xfrm>
              <a:prstGeom prst="rect">
                <a:avLst/>
              </a:prstGeom>
              <a:blipFill>
                <a:blip r:embed="rId3"/>
                <a:stretch>
                  <a:fillRect l="-2857" t="-2703" r="-214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Blackbody Radiation">
            <a:extLst>
              <a:ext uri="{FF2B5EF4-FFF2-40B4-BE49-F238E27FC236}">
                <a16:creationId xmlns:a16="http://schemas.microsoft.com/office/drawing/2014/main" id="{FAD73C3E-6F45-804C-9934-56F26177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28" y="3140968"/>
            <a:ext cx="4609480" cy="37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17ADB-0362-D647-8113-0C761E549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135" y="4034773"/>
            <a:ext cx="2369939" cy="412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E041FF-9F95-FC4E-B4EC-530EB4B6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296" y="4440153"/>
            <a:ext cx="2369939" cy="838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92794-6EB6-CB45-97DC-B52795D6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92" y="3795130"/>
            <a:ext cx="1257842" cy="1384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AEA1CF-FFF0-194F-9EA7-813A94C2F997}"/>
              </a:ext>
            </a:extLst>
          </p:cNvPr>
          <p:cNvSpPr txBox="1"/>
          <p:nvPr/>
        </p:nvSpPr>
        <p:spPr>
          <a:xfrm>
            <a:off x="3635896" y="1746145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that the universe </a:t>
            </a:r>
          </a:p>
          <a:p>
            <a:r>
              <a:rPr lang="en-US" dirty="0"/>
              <a:t>has expanded and cooled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7E0B9F-937E-AD44-A797-7A24D6E1A3A6}"/>
                  </a:ext>
                </a:extLst>
              </p:cNvPr>
              <p:cNvSpPr txBox="1"/>
              <p:nvPr/>
            </p:nvSpPr>
            <p:spPr>
              <a:xfrm>
                <a:off x="5724128" y="5200762"/>
                <a:ext cx="1094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~ 1 mm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7E0B9F-937E-AD44-A797-7A24D6E1A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5200762"/>
                <a:ext cx="1094339" cy="369332"/>
              </a:xfrm>
              <a:prstGeom prst="rect">
                <a:avLst/>
              </a:prstGeom>
              <a:blipFill>
                <a:blip r:embed="rId6"/>
                <a:stretch>
                  <a:fillRect t="-6667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F2287C7-34B1-C34C-B147-9BDDCC474CD9}"/>
              </a:ext>
            </a:extLst>
          </p:cNvPr>
          <p:cNvSpPr txBox="1"/>
          <p:nvPr/>
        </p:nvSpPr>
        <p:spPr>
          <a:xfrm>
            <a:off x="537434" y="5464668"/>
            <a:ext cx="256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redshift at the </a:t>
            </a:r>
          </a:p>
          <a:p>
            <a:r>
              <a:rPr lang="en-US" dirty="0"/>
              <a:t>epoch of recombination?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EBE30-4D69-C240-A109-8D480451AF51}"/>
              </a:ext>
            </a:extLst>
          </p:cNvPr>
          <p:cNvSpPr txBox="1"/>
          <p:nvPr/>
        </p:nvSpPr>
        <p:spPr>
          <a:xfrm>
            <a:off x="543269" y="6211695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z=1 mm/ 1 um = 1000</a:t>
            </a:r>
          </a:p>
        </p:txBody>
      </p:sp>
    </p:spTree>
    <p:extLst>
      <p:ext uri="{BB962C8B-B14F-4D97-AF65-F5344CB8AC3E}">
        <p14:creationId xmlns:p14="http://schemas.microsoft.com/office/powerpoint/2010/main" val="296352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5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Microwave Background 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16376" r="-16376"/>
          <a:stretch>
            <a:fillRect/>
          </a:stretch>
        </p:blipFill>
        <p:spPr/>
      </p:pic>
      <p:sp>
        <p:nvSpPr>
          <p:cNvPr id="5" name="TextBox 4">
            <a:hlinkClick r:id="rId2"/>
          </p:cNvPr>
          <p:cNvSpPr txBox="1"/>
          <p:nvPr/>
        </p:nvSpPr>
        <p:spPr>
          <a:xfrm>
            <a:off x="2267744" y="6211669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=3tCMd1ytvWg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3645024"/>
            <a:ext cx="2070224" cy="14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6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C49E-3E6D-3F46-A42E-61828ED31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79" y="332656"/>
            <a:ext cx="8506842" cy="1143000"/>
          </a:xfrm>
        </p:spPr>
        <p:txBody>
          <a:bodyPr/>
          <a:lstStyle/>
          <a:p>
            <a:r>
              <a:rPr lang="en-US" dirty="0"/>
              <a:t>Why does CMB have anything to do with the curvature of the Universe?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9B44691-9D4A-5D42-B6AE-E99247F10B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2802731"/>
            <a:ext cx="39243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52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DD067C4-3D96-A446-BC0B-4CB4E122D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2178050"/>
            <a:ext cx="63119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3B8629A-8B9F-614A-B9C7-E4150AFB79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4797152"/>
            <a:ext cx="24511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713A2B-2C56-B742-90D4-136B2DF02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79" y="332656"/>
            <a:ext cx="8506842" cy="1143000"/>
          </a:xfrm>
        </p:spPr>
        <p:txBody>
          <a:bodyPr/>
          <a:lstStyle/>
          <a:p>
            <a:r>
              <a:rPr lang="en-US" dirty="0"/>
              <a:t>Why does CMB have anything to do with the curvature of the Universe?</a:t>
            </a:r>
          </a:p>
        </p:txBody>
      </p:sp>
    </p:spTree>
    <p:extLst>
      <p:ext uri="{BB962C8B-B14F-4D97-AF65-F5344CB8AC3E}">
        <p14:creationId xmlns:p14="http://schemas.microsoft.com/office/powerpoint/2010/main" val="268150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EF8E-6009-B44C-9021-22B6A89B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74588"/>
            <a:ext cx="8928992" cy="1143000"/>
          </a:xfrm>
        </p:spPr>
        <p:txBody>
          <a:bodyPr/>
          <a:lstStyle/>
          <a:p>
            <a:r>
              <a:rPr lang="en-US" sz="2800" dirty="0"/>
              <a:t>When the universe expands and cools, the supporting pressure disappears due the recombination of the electrons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D8D31DC-FE5C-AA44-97CB-6D576B486E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72816"/>
            <a:ext cx="5184576" cy="4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SA - Planck CMB">
            <a:extLst>
              <a:ext uri="{FF2B5EF4-FFF2-40B4-BE49-F238E27FC236}">
                <a16:creationId xmlns:a16="http://schemas.microsoft.com/office/drawing/2014/main" id="{5E2B4E53-1EB8-E94A-995B-C861A271A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7" y="3861048"/>
            <a:ext cx="3600400" cy="178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86547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1830-6B0C-FD4F-80FC-1580097F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675CF-BF98-C945-AC8D-08566CBBB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How do we know the universe is flat? Discovering the topology of the universe">
            <a:extLst>
              <a:ext uri="{FF2B5EF4-FFF2-40B4-BE49-F238E27FC236}">
                <a16:creationId xmlns:a16="http://schemas.microsoft.com/office/drawing/2014/main" id="{4A8C183F-B792-1747-B878-139043FB9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768350"/>
            <a:ext cx="7366000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3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8052-3D48-984C-A738-A5A7942E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BD5EB-C70C-0D4A-87F9-D75614FC6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When we say that the universe is flat, what does that really mean? The possible topologies of space-time are: open, flat and closed. A useful parameter when talking about the curvature of the universe is the density parameter given by omega (Ω) where...">
            <a:extLst>
              <a:ext uri="{FF2B5EF4-FFF2-40B4-BE49-F238E27FC236}">
                <a16:creationId xmlns:a16="http://schemas.microsoft.com/office/drawing/2014/main" id="{8E00B14A-9B36-5F47-8B4A-77F8C7BAA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51000"/>
            <a:ext cx="6350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08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C8A6-E36A-8744-AFEC-6C27C150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1336-F62D-E54D-AB5E-65343FF0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42FA2C5-EB23-7845-A492-EF2BA9279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51" y="1600648"/>
            <a:ext cx="5375498" cy="50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8356C2-D582-6B4C-929D-3AA134DA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85900" y="274588"/>
            <a:ext cx="617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D69BA1-303C-2945-B75E-736B4AE50D5D}"/>
              </a:ext>
            </a:extLst>
          </p:cNvPr>
          <p:cNvCxnSpPr/>
          <p:nvPr/>
        </p:nvCxnSpPr>
        <p:spPr>
          <a:xfrm>
            <a:off x="5292080" y="404664"/>
            <a:ext cx="91440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886937-A522-5940-9821-EEE12E2CE7CA}"/>
              </a:ext>
            </a:extLst>
          </p:cNvPr>
          <p:cNvCxnSpPr>
            <a:cxnSpLocks/>
          </p:cNvCxnSpPr>
          <p:nvPr/>
        </p:nvCxnSpPr>
        <p:spPr>
          <a:xfrm rot="5400000">
            <a:off x="5292080" y="404664"/>
            <a:ext cx="91440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80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universe made of?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127" b="-41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98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695F6-7BD8-4F46-8445-40036F16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50A3C-AF6C-CF4F-887F-F5AEB5C13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type </a:t>
            </a:r>
            <a:r>
              <a:rPr lang="en-US" b="1" dirty="0" err="1"/>
              <a:t>Ia</a:t>
            </a:r>
            <a:r>
              <a:rPr lang="en-US" b="1" dirty="0"/>
              <a:t> supernova</a:t>
            </a:r>
            <a:r>
              <a:rPr lang="en-US" dirty="0"/>
              <a:t> is a type of </a:t>
            </a:r>
            <a:r>
              <a:rPr lang="en-US" dirty="0">
                <a:hlinkClick r:id="rId2" tooltip="Supernova"/>
              </a:rPr>
              <a:t>supernova</a:t>
            </a:r>
            <a:r>
              <a:rPr lang="en-US" dirty="0"/>
              <a:t> that occurs in </a:t>
            </a:r>
            <a:r>
              <a:rPr lang="en-US" dirty="0">
                <a:hlinkClick r:id="rId3" tooltip="Binary system"/>
              </a:rPr>
              <a:t>binary systems</a:t>
            </a:r>
            <a:r>
              <a:rPr lang="en-US" dirty="0"/>
              <a:t> (two </a:t>
            </a:r>
            <a:r>
              <a:rPr lang="en-US" dirty="0">
                <a:hlinkClick r:id="rId4" tooltip="Star"/>
              </a:rPr>
              <a:t>stars</a:t>
            </a:r>
            <a:r>
              <a:rPr lang="en-US" dirty="0"/>
              <a:t> orbiting one another) in which one of the stars is a </a:t>
            </a:r>
            <a:r>
              <a:rPr lang="en-US" dirty="0">
                <a:hlinkClick r:id="rId5" tooltip="White dwarf"/>
              </a:rPr>
              <a:t>white dwarf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6281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1" y="274588"/>
            <a:ext cx="8640960" cy="1143000"/>
          </a:xfrm>
        </p:spPr>
        <p:txBody>
          <a:bodyPr/>
          <a:lstStyle/>
          <a:p>
            <a:r>
              <a:rPr lang="en-US" dirty="0"/>
              <a:t>In class activity: calculating Hubble Time (</a:t>
            </a:r>
            <a:r>
              <a:rPr lang="en-US" dirty="0" err="1"/>
              <a:t>a.k.a</a:t>
            </a:r>
            <a:r>
              <a:rPr lang="en-US" dirty="0"/>
              <a:t>, the age of the Universe)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916832"/>
            <a:ext cx="1574800" cy="67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600" y="3068960"/>
            <a:ext cx="2284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Hubble Law: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3153916"/>
            <a:ext cx="1231900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4077072"/>
            <a:ext cx="2311400" cy="533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0995" y="4077072"/>
            <a:ext cx="223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Age of Universe: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5616" y="5085184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Question: find your Hubble constant and calculate the </a:t>
            </a:r>
          </a:p>
          <a:p>
            <a:r>
              <a:rPr lang="en-US" sz="2400" dirty="0"/>
              <a:t>age of the Universe. Compared to 13.8 </a:t>
            </a:r>
            <a:r>
              <a:rPr lang="en-US" sz="2400" dirty="0" err="1"/>
              <a:t>Gry</a:t>
            </a:r>
            <a:r>
              <a:rPr lang="en-US" sz="2400" dirty="0"/>
              <a:t>, is it too big, small, </a:t>
            </a:r>
          </a:p>
          <a:p>
            <a:r>
              <a:rPr lang="en-US" sz="2400" dirty="0"/>
              <a:t>or just right? </a:t>
            </a:r>
          </a:p>
          <a:p>
            <a:r>
              <a:rPr lang="en-US" sz="2400" dirty="0"/>
              <a:t>What could be the problem?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E816A-62AB-464F-A62E-11E07B4E419C}"/>
              </a:ext>
            </a:extLst>
          </p:cNvPr>
          <p:cNvSpPr txBox="1"/>
          <p:nvPr/>
        </p:nvSpPr>
        <p:spPr>
          <a:xfrm>
            <a:off x="6464300" y="2794000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= 70 km/s/</a:t>
            </a:r>
            <a:r>
              <a:rPr lang="en-US" dirty="0" err="1"/>
              <a:t>Mpc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67C31-9573-E047-9522-D571AFCB61F9}"/>
              </a:ext>
            </a:extLst>
          </p:cNvPr>
          <p:cNvSpPr txBox="1"/>
          <p:nvPr/>
        </p:nvSpPr>
        <p:spPr>
          <a:xfrm>
            <a:off x="6470228" y="3268712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Mpc</a:t>
            </a:r>
            <a:r>
              <a:rPr lang="en-US" dirty="0"/>
              <a:t> = 3 x 10</a:t>
            </a:r>
            <a:r>
              <a:rPr lang="en-US" baseline="30000" dirty="0"/>
              <a:t>19</a:t>
            </a:r>
            <a:r>
              <a:rPr lang="en-US" dirty="0"/>
              <a:t> km</a:t>
            </a:r>
          </a:p>
        </p:txBody>
      </p:sp>
    </p:spTree>
    <p:extLst>
      <p:ext uri="{BB962C8B-B14F-4D97-AF65-F5344CB8AC3E}">
        <p14:creationId xmlns:p14="http://schemas.microsoft.com/office/powerpoint/2010/main" val="1589092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6107-F462-0345-A647-54E6DA8C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61CC2-48D8-1946-82CE-7FE633938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53AFBE-1456-314C-A822-150CAF4E7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0"/>
            <a:ext cx="6684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46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Universe is accelerating!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705" b="-5705"/>
          <a:stretch>
            <a:fillRect/>
          </a:stretch>
        </p:blipFill>
        <p:spPr>
          <a:xfrm>
            <a:off x="467544" y="1196752"/>
            <a:ext cx="8228707" cy="4525119"/>
          </a:xfrm>
        </p:spPr>
      </p:pic>
      <p:sp>
        <p:nvSpPr>
          <p:cNvPr id="5" name="TextBox 4"/>
          <p:cNvSpPr txBox="1"/>
          <p:nvPr/>
        </p:nvSpPr>
        <p:spPr>
          <a:xfrm>
            <a:off x="827584" y="5805264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Supernovae at high redshift appear to be fainter than expected from Hubble law</a:t>
            </a:r>
          </a:p>
        </p:txBody>
      </p:sp>
    </p:spTree>
    <p:extLst>
      <p:ext uri="{BB962C8B-B14F-4D97-AF65-F5344CB8AC3E}">
        <p14:creationId xmlns:p14="http://schemas.microsoft.com/office/powerpoint/2010/main" val="1595537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96E6-6474-4041-AF21-752D1232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E0B2E-FEEC-534B-910D-D949CAAB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Picture">
            <a:extLst>
              <a:ext uri="{FF2B5EF4-FFF2-40B4-BE49-F238E27FC236}">
                <a16:creationId xmlns:a16="http://schemas.microsoft.com/office/drawing/2014/main" id="{51B17A10-FF66-B945-8A2E-8AB83C51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419100"/>
            <a:ext cx="73025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31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6A71-F584-004F-B182-49F739FB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FBCF6-73FD-2547-8C4F-9B220F7A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Physics of the Universe - Expanded Image">
            <a:extLst>
              <a:ext uri="{FF2B5EF4-FFF2-40B4-BE49-F238E27FC236}">
                <a16:creationId xmlns:a16="http://schemas.microsoft.com/office/drawing/2014/main" id="{AD27E375-7D1E-0742-A308-8D84BF827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68300"/>
            <a:ext cx="7607300" cy="6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B75D3-F1D2-5441-81EA-44BAF8FBC158}"/>
              </a:ext>
            </a:extLst>
          </p:cNvPr>
          <p:cNvSpPr txBox="1"/>
          <p:nvPr/>
        </p:nvSpPr>
        <p:spPr>
          <a:xfrm>
            <a:off x="6681466" y="1403147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Accelerating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6E767-18D6-6C44-893F-0FF5A8C80C62}"/>
              </a:ext>
            </a:extLst>
          </p:cNvPr>
          <p:cNvSpPr txBox="1"/>
          <p:nvPr/>
        </p:nvSpPr>
        <p:spPr>
          <a:xfrm>
            <a:off x="7246193" y="2754159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Constant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1CE6F-752A-1047-9F24-D771767D0F71}"/>
              </a:ext>
            </a:extLst>
          </p:cNvPr>
          <p:cNvSpPr txBox="1"/>
          <p:nvPr/>
        </p:nvSpPr>
        <p:spPr>
          <a:xfrm>
            <a:off x="6681466" y="4116797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Decelerating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AD96D-8163-C345-A06B-0DE0A0D3AB5E}"/>
              </a:ext>
            </a:extLst>
          </p:cNvPr>
          <p:cNvSpPr txBox="1"/>
          <p:nvPr/>
        </p:nvSpPr>
        <p:spPr>
          <a:xfrm>
            <a:off x="4716016" y="1772816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Accelerating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D2B69-ADEB-4444-AE13-500200CFCF7B}"/>
              </a:ext>
            </a:extLst>
          </p:cNvPr>
          <p:cNvSpPr/>
          <p:nvPr/>
        </p:nvSpPr>
        <p:spPr>
          <a:xfrm>
            <a:off x="4698132" y="653480"/>
            <a:ext cx="1602060" cy="1088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47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C8A6-E36A-8744-AFEC-6C27C150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1336-F62D-E54D-AB5E-65343FF0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42FA2C5-EB23-7845-A492-EF2BA9279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51" y="1600648"/>
            <a:ext cx="5375498" cy="50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8356C2-D582-6B4C-929D-3AA134DA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85900" y="274588"/>
            <a:ext cx="617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D69BA1-303C-2945-B75E-736B4AE50D5D}"/>
              </a:ext>
            </a:extLst>
          </p:cNvPr>
          <p:cNvCxnSpPr/>
          <p:nvPr/>
        </p:nvCxnSpPr>
        <p:spPr>
          <a:xfrm>
            <a:off x="5292080" y="404664"/>
            <a:ext cx="91440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886937-A522-5940-9821-EEE12E2CE7CA}"/>
              </a:ext>
            </a:extLst>
          </p:cNvPr>
          <p:cNvCxnSpPr>
            <a:cxnSpLocks/>
          </p:cNvCxnSpPr>
          <p:nvPr/>
        </p:nvCxnSpPr>
        <p:spPr>
          <a:xfrm rot="5400000">
            <a:off x="5292080" y="404664"/>
            <a:ext cx="91440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5-Point Star 3">
            <a:extLst>
              <a:ext uri="{FF2B5EF4-FFF2-40B4-BE49-F238E27FC236}">
                <a16:creationId xmlns:a16="http://schemas.microsoft.com/office/drawing/2014/main" id="{15F7D03E-87B8-C141-90EC-FA91BE9FDC0E}"/>
              </a:ext>
            </a:extLst>
          </p:cNvPr>
          <p:cNvSpPr/>
          <p:nvPr/>
        </p:nvSpPr>
        <p:spPr>
          <a:xfrm>
            <a:off x="3770015" y="2636912"/>
            <a:ext cx="657969" cy="626368"/>
          </a:xfrm>
          <a:prstGeom prst="star5">
            <a:avLst/>
          </a:prstGeom>
          <a:gradFill>
            <a:gsLst>
              <a:gs pos="0">
                <a:srgbClr val="FF0B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1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will happen if the universe continues expanding and stretching?</a:t>
            </a:r>
          </a:p>
          <a:p>
            <a:r>
              <a:rPr lang="en-US" dirty="0"/>
              <a:t>distance between stars and galaxies?</a:t>
            </a:r>
          </a:p>
          <a:p>
            <a:r>
              <a:rPr lang="en-US" dirty="0"/>
              <a:t>What happens to stars as they all evolve? </a:t>
            </a:r>
          </a:p>
          <a:p>
            <a:r>
              <a:rPr lang="en-US" dirty="0"/>
              <a:t>What are the last stars remaining shining </a:t>
            </a:r>
          </a:p>
          <a:p>
            <a:r>
              <a:rPr lang="en-US" dirty="0"/>
              <a:t>Then what happens?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7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BE19-BF11-4E4D-B454-B6197FAC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expansion history of the universe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06F0D17-E06B-C64B-8EA6-7821D0F7B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84" y="2420888"/>
            <a:ext cx="6660232" cy="3184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029DAD-5DFA-9446-B0B0-105D6C8CCFFD}"/>
              </a:ext>
            </a:extLst>
          </p:cNvPr>
          <p:cNvSpPr txBox="1"/>
          <p:nvPr/>
        </p:nvSpPr>
        <p:spPr>
          <a:xfrm>
            <a:off x="1547664" y="2924944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Radiation dominated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CCC6B-889A-2542-81D5-C5A488FDFF57}"/>
              </a:ext>
            </a:extLst>
          </p:cNvPr>
          <p:cNvSpPr txBox="1"/>
          <p:nvPr/>
        </p:nvSpPr>
        <p:spPr>
          <a:xfrm>
            <a:off x="3779912" y="382851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Matter dominated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A970E-45DE-9E4A-9304-EF8FE8216858}"/>
              </a:ext>
            </a:extLst>
          </p:cNvPr>
          <p:cNvSpPr txBox="1"/>
          <p:nvPr/>
        </p:nvSpPr>
        <p:spPr>
          <a:xfrm>
            <a:off x="5530605" y="2812513"/>
            <a:ext cx="23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Dark energy dominated</a:t>
            </a:r>
          </a:p>
        </p:txBody>
      </p:sp>
    </p:spTree>
    <p:extLst>
      <p:ext uri="{BB962C8B-B14F-4D97-AF65-F5344CB8AC3E}">
        <p14:creationId xmlns:p14="http://schemas.microsoft.com/office/powerpoint/2010/main" val="1513163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3352-3905-444D-82E4-8EB4F13A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7CF8-50E2-0148-AD35-3D6AAFD48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E8A0299-F141-EF4A-B7C5-55D01A2C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215900"/>
            <a:ext cx="6807200" cy="642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92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7" y="260648"/>
            <a:ext cx="8820471" cy="1143000"/>
          </a:xfrm>
        </p:spPr>
        <p:txBody>
          <a:bodyPr/>
          <a:lstStyle/>
          <a:p>
            <a:r>
              <a:rPr lang="en-US" dirty="0"/>
              <a:t>What if Hubble Constant is changing?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07704" y="2420888"/>
            <a:ext cx="0" cy="2592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7704" y="5013176"/>
            <a:ext cx="5896272" cy="83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11760" y="3645024"/>
            <a:ext cx="475252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843808" y="3645024"/>
            <a:ext cx="4312096" cy="10885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15816" y="2708920"/>
            <a:ext cx="4248472" cy="93610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88224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time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79712" y="5229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time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3568" y="3284984"/>
            <a:ext cx="997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Hubble </a:t>
            </a:r>
          </a:p>
          <a:p>
            <a:r>
              <a:rPr lang="en-US" dirty="0"/>
              <a:t>Constant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9512" y="234888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moving away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458112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Slower moving away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30533" y="2767845"/>
            <a:ext cx="329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Decelerating Universe (&lt;13.5 </a:t>
            </a:r>
            <a:r>
              <a:rPr lang="en-US" dirty="0" err="1">
                <a:solidFill>
                  <a:srgbClr val="FFC000"/>
                </a:solidFill>
              </a:rPr>
              <a:t>Gyr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0" y="4293096"/>
            <a:ext cx="327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Accelerating Universe (&gt;13.5 </a:t>
            </a:r>
            <a:r>
              <a:rPr lang="en-US" dirty="0" err="1">
                <a:solidFill>
                  <a:srgbClr val="FF0000"/>
                </a:solidFill>
              </a:rPr>
              <a:t>Gyr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71800" y="378904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Constant Universe</a:t>
            </a:r>
          </a:p>
        </p:txBody>
      </p:sp>
    </p:spTree>
    <p:extLst>
      <p:ext uri="{BB962C8B-B14F-4D97-AF65-F5344CB8AC3E}">
        <p14:creationId xmlns:p14="http://schemas.microsoft.com/office/powerpoint/2010/main" val="12830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6A71-F584-004F-B182-49F739FB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FBCF6-73FD-2547-8C4F-9B220F7A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Physics of the Universe - Expanded Image">
            <a:extLst>
              <a:ext uri="{FF2B5EF4-FFF2-40B4-BE49-F238E27FC236}">
                <a16:creationId xmlns:a16="http://schemas.microsoft.com/office/drawing/2014/main" id="{AD27E375-7D1E-0742-A308-8D84BF827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68300"/>
            <a:ext cx="7607300" cy="6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B75D3-F1D2-5441-81EA-44BAF8FBC158}"/>
              </a:ext>
            </a:extLst>
          </p:cNvPr>
          <p:cNvSpPr txBox="1"/>
          <p:nvPr/>
        </p:nvSpPr>
        <p:spPr>
          <a:xfrm>
            <a:off x="6681466" y="1403147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Accelerating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6E767-18D6-6C44-893F-0FF5A8C80C62}"/>
              </a:ext>
            </a:extLst>
          </p:cNvPr>
          <p:cNvSpPr txBox="1"/>
          <p:nvPr/>
        </p:nvSpPr>
        <p:spPr>
          <a:xfrm>
            <a:off x="7246193" y="2754159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Constant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1CE6F-752A-1047-9F24-D771767D0F71}"/>
              </a:ext>
            </a:extLst>
          </p:cNvPr>
          <p:cNvSpPr txBox="1"/>
          <p:nvPr/>
        </p:nvSpPr>
        <p:spPr>
          <a:xfrm>
            <a:off x="6681466" y="4116797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Decelerating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A3DA4-C593-F048-84B1-F56220DC7106}"/>
              </a:ext>
            </a:extLst>
          </p:cNvPr>
          <p:cNvSpPr/>
          <p:nvPr/>
        </p:nvSpPr>
        <p:spPr>
          <a:xfrm>
            <a:off x="1619672" y="692696"/>
            <a:ext cx="3384377" cy="2592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AD96D-8163-C345-A06B-0DE0A0D3AB5E}"/>
              </a:ext>
            </a:extLst>
          </p:cNvPr>
          <p:cNvSpPr txBox="1"/>
          <p:nvPr/>
        </p:nvSpPr>
        <p:spPr>
          <a:xfrm>
            <a:off x="4716016" y="1772816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Accelerating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D2B69-ADEB-4444-AE13-500200CFCF7B}"/>
              </a:ext>
            </a:extLst>
          </p:cNvPr>
          <p:cNvSpPr/>
          <p:nvPr/>
        </p:nvSpPr>
        <p:spPr>
          <a:xfrm>
            <a:off x="4698132" y="653480"/>
            <a:ext cx="1602060" cy="1088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6238-788C-1744-AEAD-90EB2D8F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Cosmology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397620-DFF6-0A4E-9D79-406F1CAC3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150" y="2060848"/>
            <a:ext cx="7251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6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700B-C350-B54F-97B3-B7DBCD9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simplified version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04A3B6-2AB1-1E41-B05B-170EA54B4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2857500"/>
            <a:ext cx="61722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E6FE9-8959-CD4B-8EDC-7512BFED40CC}"/>
              </a:ext>
            </a:extLst>
          </p:cNvPr>
          <p:cNvSpPr txBox="1"/>
          <p:nvPr/>
        </p:nvSpPr>
        <p:spPr>
          <a:xfrm>
            <a:off x="1510184" y="24881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density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E01CA-52BB-5C4E-AFB6-743009D21AF4}"/>
              </a:ext>
            </a:extLst>
          </p:cNvPr>
          <p:cNvSpPr txBox="1"/>
          <p:nvPr/>
        </p:nvSpPr>
        <p:spPr>
          <a:xfrm>
            <a:off x="3331332" y="2488168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Dark energy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2E6EF-6E9F-544F-A39A-636F0043ED03}"/>
              </a:ext>
            </a:extLst>
          </p:cNvPr>
          <p:cNvSpPr txBox="1"/>
          <p:nvPr/>
        </p:nvSpPr>
        <p:spPr>
          <a:xfrm>
            <a:off x="5148064" y="2488168"/>
            <a:ext cx="108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Curvature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3F1E86-F125-0944-B745-6125C6C4B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22" y="5085184"/>
            <a:ext cx="4203700" cy="50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DE68A2-3060-924A-B754-483999029A9C}"/>
              </a:ext>
            </a:extLst>
          </p:cNvPr>
          <p:cNvSpPr/>
          <p:nvPr/>
        </p:nvSpPr>
        <p:spPr>
          <a:xfrm>
            <a:off x="5228327" y="2348880"/>
            <a:ext cx="1071865" cy="1600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9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8858-D195-8740-8534-835A1CEC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46" y="1029148"/>
            <a:ext cx="8228707" cy="1143000"/>
          </a:xfrm>
        </p:spPr>
        <p:txBody>
          <a:bodyPr/>
          <a:lstStyle/>
          <a:p>
            <a:r>
              <a:rPr lang="en-US" dirty="0"/>
              <a:t>Curvature of the Universe is measured by </a:t>
            </a:r>
            <a:br>
              <a:rPr lang="en-US" dirty="0"/>
            </a:br>
            <a:r>
              <a:rPr lang="en-US" dirty="0"/>
              <a:t>the Cosmic Microwave Background (CMB)</a:t>
            </a:r>
          </a:p>
        </p:txBody>
      </p:sp>
      <p:pic>
        <p:nvPicPr>
          <p:cNvPr id="1026" name="Picture 2" descr="ESA - Planck CMB">
            <a:extLst>
              <a:ext uri="{FF2B5EF4-FFF2-40B4-BE49-F238E27FC236}">
                <a16:creationId xmlns:a16="http://schemas.microsoft.com/office/drawing/2014/main" id="{688D79F4-8A36-014F-84A4-53777F3A76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5616624" cy="27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92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CMB originates from Recombination of electrons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894" r="-1894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8095C-9504-D747-A297-7B4B69BD1350}"/>
              </a:ext>
            </a:extLst>
          </p:cNvPr>
          <p:cNvSpPr/>
          <p:nvPr/>
        </p:nvSpPr>
        <p:spPr>
          <a:xfrm>
            <a:off x="6876256" y="1600648"/>
            <a:ext cx="1656184" cy="377256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5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way of thinking about an expanding universe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2782" b="-32782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BC1902-15E3-EF48-8106-BBED5C7FB8D6}"/>
              </a:ext>
            </a:extLst>
          </p:cNvPr>
          <p:cNvSpPr txBox="1"/>
          <p:nvPr/>
        </p:nvSpPr>
        <p:spPr>
          <a:xfrm>
            <a:off x="251520" y="1988840"/>
            <a:ext cx="3781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at recombination ~3000 K</a:t>
            </a:r>
          </a:p>
          <a:p>
            <a:r>
              <a:rPr lang="en-US" dirty="0"/>
              <a:t>Corresponding wavelength 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5D505-50AD-A64D-8BA4-A7FBD8338663}"/>
              </a:ext>
            </a:extLst>
          </p:cNvPr>
          <p:cNvSpPr txBox="1"/>
          <p:nvPr/>
        </p:nvSpPr>
        <p:spPr>
          <a:xfrm>
            <a:off x="2987824" y="2265839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1 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17ADB-0362-D647-8113-0C761E54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652" y="2999731"/>
            <a:ext cx="2369939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E041FF-9F95-FC4E-B4EC-530EB4B6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503" y="4020991"/>
            <a:ext cx="2369939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2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48633</TotalTime>
  <Words>560</Words>
  <Application>Microsoft Macintosh PowerPoint</Application>
  <PresentationFormat>On-screen Show (4:3)</PresentationFormat>
  <Paragraphs>80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Garamond</vt:lpstr>
      <vt:lpstr>Helvetica Light</vt:lpstr>
      <vt:lpstr>2_Office Theme</vt:lpstr>
      <vt:lpstr>The beginning of modern cosmology</vt:lpstr>
      <vt:lpstr>In class activity: calculating Hubble Time (a.k.a, the age of the Universe)</vt:lpstr>
      <vt:lpstr>What if Hubble Constant is changing?</vt:lpstr>
      <vt:lpstr>PowerPoint Presentation</vt:lpstr>
      <vt:lpstr>Modern Cosmology</vt:lpstr>
      <vt:lpstr>A simplified version</vt:lpstr>
      <vt:lpstr>Curvature of the Universe is measured by  the Cosmic Microwave Background (CMB)</vt:lpstr>
      <vt:lpstr>CMB originates from Recombination of electrons</vt:lpstr>
      <vt:lpstr>A new way of thinking about an expanding universe</vt:lpstr>
      <vt:lpstr>Calculating the redshift at the epoch of recombination </vt:lpstr>
      <vt:lpstr>Cosmic Microwave Background </vt:lpstr>
      <vt:lpstr>Why does CMB have anything to do with the curvature of the Universe?</vt:lpstr>
      <vt:lpstr>Why does CMB have anything to do with the curvature of the Universe?</vt:lpstr>
      <vt:lpstr>When the universe expands and cools, the supporting pressure disappears due the recombination of the electrons</vt:lpstr>
      <vt:lpstr>PowerPoint Presentation</vt:lpstr>
      <vt:lpstr>PowerPoint Presentation</vt:lpstr>
      <vt:lpstr>PowerPoint Presentation</vt:lpstr>
      <vt:lpstr>What is the universe made of?</vt:lpstr>
      <vt:lpstr>PowerPoint Presentation</vt:lpstr>
      <vt:lpstr>PowerPoint Presentation</vt:lpstr>
      <vt:lpstr>The Universe is accelerating!</vt:lpstr>
      <vt:lpstr>PowerPoint Presentation</vt:lpstr>
      <vt:lpstr>PowerPoint Presentation</vt:lpstr>
      <vt:lpstr>PowerPoint Presentation</vt:lpstr>
      <vt:lpstr>Group discussion</vt:lpstr>
      <vt:lpstr>The expansion history of the universe</vt:lpstr>
      <vt:lpstr>PowerPoint Presentation</vt:lpstr>
    </vt:vector>
  </TitlesOfParts>
  <Company>University of Toronto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Patton</dc:creator>
  <cp:lastModifiedBy>Wang, Ji</cp:lastModifiedBy>
  <cp:revision>1024</cp:revision>
  <cp:lastPrinted>2016-11-22T20:17:56Z</cp:lastPrinted>
  <dcterms:created xsi:type="dcterms:W3CDTF">2001-06-10T21:09:28Z</dcterms:created>
  <dcterms:modified xsi:type="dcterms:W3CDTF">2023-10-20T17:16:59Z</dcterms:modified>
</cp:coreProperties>
</file>